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0" r:id="rId2"/>
    <p:sldId id="256" r:id="rId3"/>
    <p:sldId id="271" r:id="rId4"/>
    <p:sldId id="264" r:id="rId5"/>
    <p:sldId id="326" r:id="rId6"/>
    <p:sldId id="327" r:id="rId7"/>
    <p:sldId id="263" r:id="rId8"/>
    <p:sldId id="305" r:id="rId9"/>
    <p:sldId id="303" r:id="rId10"/>
    <p:sldId id="304" r:id="rId11"/>
    <p:sldId id="306" r:id="rId12"/>
    <p:sldId id="320" r:id="rId13"/>
    <p:sldId id="319" r:id="rId14"/>
    <p:sldId id="302" r:id="rId15"/>
    <p:sldId id="273" r:id="rId16"/>
    <p:sldId id="328" r:id="rId17"/>
    <p:sldId id="329" r:id="rId18"/>
    <p:sldId id="293" r:id="rId19"/>
    <p:sldId id="274" r:id="rId20"/>
    <p:sldId id="330" r:id="rId21"/>
    <p:sldId id="332" r:id="rId22"/>
    <p:sldId id="316" r:id="rId23"/>
    <p:sldId id="275" r:id="rId24"/>
    <p:sldId id="309" r:id="rId25"/>
    <p:sldId id="317" r:id="rId26"/>
    <p:sldId id="321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8E00"/>
    <a:srgbClr val="FF0000"/>
    <a:srgbClr val="6600CC"/>
    <a:srgbClr val="FFFF00"/>
    <a:srgbClr val="35C8D7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18" autoAdjust="0"/>
    <p:restoredTop sz="94614" autoAdjust="0"/>
  </p:normalViewPr>
  <p:slideViewPr>
    <p:cSldViewPr>
      <p:cViewPr varScale="1">
        <p:scale>
          <a:sx n="45" d="100"/>
          <a:sy n="45" d="100"/>
        </p:scale>
        <p:origin x="-1378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4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D8238648-5E4E-4E40-A7E4-EFF55CB82BF9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BEEF77D2-F53E-4C52-ADE5-7E645125DC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4568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795E23-13C6-4C3D-BB11-96F72766A98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86E7D46D-5911-44BF-BB68-C16F99F7DA4C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84FBB7E1-A4AD-4D2D-A707-1B33D25259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3093AA56-E9BD-4EA3-9F6D-C3070CF26D99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5A61D4BB-0C69-4FD9-A0CF-CBC1964073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34743729-D7D3-40A3-BC85-29DFF4057420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F0B8D946-BF7A-4DF0-B57C-1974E2142B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b="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b="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066D0FDD-9646-4F36-A272-5802ECB55F08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B5C03B1D-CB6F-4153-A980-71D6122BB0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439D9EC7-7B43-46DD-A5AF-083B9C1A0050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3117FF8F-D7FF-46E5-BF55-0272E9A966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A124CDE7-6B4B-4C78-BC27-D2DB2BB23878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EA8A8AE5-C47C-424D-932E-6757A7FC70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B395BD84-F7AC-4712-8D78-4EC5A1655ABE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5BA97F03-9839-46E4-BEC3-5F2496619E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061BFB5A-D6EB-443B-9E63-71E24132A88C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CCEA0A01-9C50-42FC-A98E-6A53A9B9C8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5E3E287C-1664-4F8E-B510-2A6F3FA8BCCA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412C169B-DADB-481A-90F0-6C6884B45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97F7038C-0697-4F96-9D0F-22C680DDE8A7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CFA685D6-E661-49A1-8A32-4843C7FD85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A97ABFE5-DF97-498B-B31E-406C835EFB8E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D5D3DFBF-A43E-48B1-866B-AD68854898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5488" y="134938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直接连接符 11"/>
          <p:cNvCxnSpPr/>
          <p:nvPr userDrawn="1"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abc1.mpg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control" Target="../activeX/activeX2.xml"/><Relationship Id="rId7" Type="http://schemas.openxmlformats.org/officeDocument/2006/relationships/image" Target="../media/image31.wmf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control" Target="../activeX/activeX4.xml"/><Relationship Id="rId10" Type="http://schemas.openxmlformats.org/officeDocument/2006/relationships/image" Target="../media/image34.wmf"/><Relationship Id="rId4" Type="http://schemas.openxmlformats.org/officeDocument/2006/relationships/control" Target="../activeX/activeX3.xml"/><Relationship Id="rId9" Type="http://schemas.openxmlformats.org/officeDocument/2006/relationships/image" Target="../media/image3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2700338" y="3068638"/>
            <a:ext cx="3887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>
                <a:solidFill>
                  <a:srgbClr val="FFC000"/>
                </a:solidFill>
                <a:latin typeface="宋体" charset="-122"/>
                <a:ea typeface="黑体" pitchFamily="2" charset="-122"/>
              </a:rPr>
              <a:t>服务师生</a:t>
            </a: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4427538" y="4365625"/>
            <a:ext cx="3889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>
                <a:solidFill>
                  <a:srgbClr val="FFC000"/>
                </a:solidFill>
                <a:latin typeface="宋体" charset="-122"/>
                <a:ea typeface="黑体" pitchFamily="2" charset="-122"/>
              </a:rPr>
              <a:t>方便老师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042988" y="1773238"/>
            <a:ext cx="3889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>
                <a:solidFill>
                  <a:srgbClr val="FFC000"/>
                </a:solidFill>
                <a:latin typeface="宋体" charset="-122"/>
                <a:ea typeface="黑体" pitchFamily="2" charset="-122"/>
              </a:rPr>
              <a:t>贴近教学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AutoShape 7"/>
          <p:cNvSpPr>
            <a:spLocks noChangeArrowheads="1"/>
          </p:cNvSpPr>
          <p:nvPr/>
        </p:nvSpPr>
        <p:spPr bwMode="auto">
          <a:xfrm>
            <a:off x="3252788" y="404813"/>
            <a:ext cx="2520950" cy="2349500"/>
          </a:xfrm>
          <a:prstGeom prst="wedgeRoundRectCallout">
            <a:avLst>
              <a:gd name="adj1" fmla="val -55162"/>
              <a:gd name="adj2" fmla="val 128245"/>
              <a:gd name="adj3" fmla="val 16667"/>
            </a:avLst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endParaRPr kumimoji="1" lang="zh-CN" altLang="en-US" sz="2400" b="0">
              <a:solidFill>
                <a:srgbClr val="6600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578" name="Rectangle 23"/>
          <p:cNvSpPr>
            <a:spLocks noChangeArrowheads="1"/>
          </p:cNvSpPr>
          <p:nvPr/>
        </p:nvSpPr>
        <p:spPr bwMode="auto">
          <a:xfrm>
            <a:off x="650875" y="-1169988"/>
            <a:ext cx="76200" cy="762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b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468313" y="76470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340966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582" name="Picture 2" descr="2006091701000101_6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844675"/>
            <a:ext cx="345757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3" descr="20050722174657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3789363"/>
            <a:ext cx="564515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4" descr="08_r7qW5PZiwDn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1352550"/>
            <a:ext cx="31670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76470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340966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604" name="Text Box 34"/>
          <p:cNvSpPr txBox="1">
            <a:spLocks noChangeArrowheads="1"/>
          </p:cNvSpPr>
          <p:nvPr/>
        </p:nvSpPr>
        <p:spPr bwMode="auto">
          <a:xfrm>
            <a:off x="1474788" y="1844675"/>
            <a:ext cx="5832475" cy="94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北京近几年日均生活用水统计表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endParaRPr lang="en-US" altLang="zh-CN" sz="2800" b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9459" name="Group 243"/>
          <p:cNvGraphicFramePr>
            <a:graphicFrameLocks noGrp="1"/>
          </p:cNvGraphicFramePr>
          <p:nvPr/>
        </p:nvGraphicFramePr>
        <p:xfrm>
          <a:off x="250825" y="2924175"/>
          <a:ext cx="8424863" cy="2834006"/>
        </p:xfrm>
        <a:graphic>
          <a:graphicData uri="http://schemas.openxmlformats.org/drawingml/2006/table">
            <a:tbl>
              <a:tblPr/>
              <a:tblGrid>
                <a:gridCol w="1366838"/>
                <a:gridCol w="1116012"/>
                <a:gridCol w="1239838"/>
                <a:gridCol w="1206500"/>
                <a:gridCol w="1204912"/>
                <a:gridCol w="1138238"/>
                <a:gridCol w="1152525"/>
              </a:tblGrid>
              <a:tr h="7254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华文新魏" pitchFamily="2" charset="-122"/>
                        </a:rPr>
                        <a:t> 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单位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1995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1997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2000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2002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2004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用水量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吨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/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人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31.7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34.8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30.4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27.7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31.0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水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/>
                          <a:ea typeface="华文新魏" pitchFamily="2" charset="-122"/>
                        </a:rPr>
                        <a:t> 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价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元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/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吨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0.31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0.49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1.6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2.28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2.78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62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消费支出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元</a:t>
                      </a: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/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人</a:t>
                      </a:r>
                      <a:endParaRPr kumimoji="0" lang="zh-CN" alt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9.8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17.2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48.7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61.7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86.3</a:t>
                      </a:r>
                      <a:endParaRPr kumimoji="0" lang="en-US" altLang="zh-CN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新魏" pitchFamily="2" charset="-122"/>
                        <a:ea typeface="华文新魏" pitchFamily="2" charset="-122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395288" y="76470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288" y="1340966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755650" y="2060575"/>
            <a:ext cx="7777163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800" b="0">
                <a:latin typeface="华文新魏" pitchFamily="2" charset="-122"/>
                <a:ea typeface="华文新魏" pitchFamily="2" charset="-122"/>
              </a:rPr>
              <a:t>据</a:t>
            </a:r>
            <a:r>
              <a:rPr lang="en-US" altLang="zh-CN" sz="2800" b="0">
                <a:latin typeface="华文新魏" pitchFamily="2" charset="-122"/>
                <a:ea typeface="华文新魏" pitchFamily="2" charset="-122"/>
              </a:rPr>
              <a:t>2000</a:t>
            </a:r>
            <a:r>
              <a:rPr lang="zh-CN" altLang="en-US" sz="2800" b="0">
                <a:latin typeface="华文新魏" pitchFamily="2" charset="-122"/>
                <a:ea typeface="华文新魏" pitchFamily="2" charset="-122"/>
              </a:rPr>
              <a:t>户城市居民抽样调查资料显</a:t>
            </a:r>
            <a:r>
              <a:rPr lang="en-US" altLang="zh-CN" sz="2800" b="0">
                <a:latin typeface="华文新魏" pitchFamily="2" charset="-122"/>
                <a:ea typeface="华文新魏" pitchFamily="2" charset="-122"/>
              </a:rPr>
              <a:t>,2004</a:t>
            </a:r>
            <a:r>
              <a:rPr lang="zh-CN" altLang="en-US" sz="2800" b="0">
                <a:latin typeface="华文新魏" pitchFamily="2" charset="-122"/>
                <a:ea typeface="华文新魏" pitchFamily="2" charset="-122"/>
              </a:rPr>
              <a:t>年我市城市居民人均生活用水量为</a:t>
            </a:r>
            <a:r>
              <a:rPr lang="en-US" altLang="zh-CN" sz="2800" b="0">
                <a:latin typeface="华文新魏" pitchFamily="2" charset="-122"/>
                <a:ea typeface="华文新魏" pitchFamily="2" charset="-122"/>
              </a:rPr>
              <a:t>31</a:t>
            </a:r>
            <a:r>
              <a:rPr lang="zh-CN" altLang="en-US" sz="2800" b="0">
                <a:latin typeface="华文新魏" pitchFamily="2" charset="-122"/>
                <a:ea typeface="华文新魏" pitchFamily="2" charset="-122"/>
              </a:rPr>
              <a:t>吨。随着水价的不断提高，居民的节水意识逐步加强，</a:t>
            </a:r>
            <a:r>
              <a:rPr lang="zh-CN" altLang="en-US" sz="2800" b="0">
                <a:latin typeface="Arial"/>
                <a:ea typeface="华文新魏" pitchFamily="2" charset="-122"/>
              </a:rPr>
              <a:t>“</a:t>
            </a:r>
            <a:r>
              <a:rPr lang="zh-CN" altLang="en-US" sz="2800" b="0">
                <a:latin typeface="华文新魏" pitchFamily="2" charset="-122"/>
                <a:ea typeface="华文新魏" pitchFamily="2" charset="-122"/>
              </a:rPr>
              <a:t>一水多用</a:t>
            </a:r>
            <a:r>
              <a:rPr lang="zh-CN" altLang="en-US" sz="2800" b="0">
                <a:latin typeface="Arial"/>
                <a:ea typeface="华文新魏" pitchFamily="2" charset="-122"/>
              </a:rPr>
              <a:t>”</a:t>
            </a:r>
            <a:r>
              <a:rPr lang="zh-CN" altLang="en-US" sz="2800" b="0">
                <a:latin typeface="华文新魏" pitchFamily="2" charset="-122"/>
                <a:ea typeface="华文新魏" pitchFamily="2" charset="-122"/>
              </a:rPr>
              <a:t>的习惯逐渐形成，有关调查显示，近七成的居民知道北京水资源奇缺，对节约用水十分关注。水价的不断调高，促进了居民节水意识的提高。从</a:t>
            </a:r>
            <a:r>
              <a:rPr lang="en-US" altLang="zh-CN" sz="2800" b="0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2800" b="0">
                <a:latin typeface="华文新魏" pitchFamily="2" charset="-122"/>
                <a:ea typeface="华文新魏" pitchFamily="2" charset="-122"/>
              </a:rPr>
              <a:t>年来城市居民人均生活用水量看</a:t>
            </a:r>
            <a:r>
              <a:rPr lang="en-US" altLang="zh-CN" sz="2800" b="0">
                <a:latin typeface="华文新魏" pitchFamily="2" charset="-122"/>
                <a:ea typeface="华文新魏" pitchFamily="2" charset="-122"/>
              </a:rPr>
              <a:t>, </a:t>
            </a:r>
            <a:r>
              <a:rPr lang="zh-CN" altLang="en-US" sz="2800" b="0">
                <a:latin typeface="华文新魏" pitchFamily="2" charset="-122"/>
                <a:ea typeface="华文新魏" pitchFamily="2" charset="-122"/>
              </a:rPr>
              <a:t>年人均生活用水量基本稳定在</a:t>
            </a:r>
            <a:r>
              <a:rPr lang="en-US" altLang="zh-CN" sz="2800" b="0">
                <a:latin typeface="华文新魏" pitchFamily="2" charset="-122"/>
                <a:ea typeface="华文新魏" pitchFamily="2" charset="-122"/>
              </a:rPr>
              <a:t>30</a:t>
            </a:r>
            <a:r>
              <a:rPr lang="zh-CN" altLang="en-US" sz="2800" b="0">
                <a:latin typeface="华文新魏" pitchFamily="2" charset="-122"/>
                <a:ea typeface="华文新魏" pitchFamily="2" charset="-122"/>
              </a:rPr>
              <a:t>吨左右，</a:t>
            </a:r>
            <a:r>
              <a:rPr lang="en-US" altLang="zh-CN" sz="2800" b="0">
                <a:latin typeface="华文新魏" pitchFamily="2" charset="-122"/>
                <a:ea typeface="华文新魏" pitchFamily="2" charset="-122"/>
              </a:rPr>
              <a:t>2000</a:t>
            </a:r>
            <a:r>
              <a:rPr lang="zh-CN" altLang="en-US" sz="2800" b="0">
                <a:latin typeface="华文新魏" pitchFamily="2" charset="-122"/>
                <a:ea typeface="华文新魏" pitchFamily="2" charset="-122"/>
              </a:rPr>
              <a:t>年以后还稳中有降。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12750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12750" y="13414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42" name="abc1.mpg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050" y="1557338"/>
            <a:ext cx="5688013" cy="454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2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24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76470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340967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2708275"/>
            <a:ext cx="5248275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 cstate="print"/>
          <a:srcRect r="19609"/>
          <a:stretch>
            <a:fillRect/>
          </a:stretch>
        </p:blipFill>
        <p:spPr bwMode="auto">
          <a:xfrm>
            <a:off x="5940425" y="1052513"/>
            <a:ext cx="2592388" cy="240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900113" y="1844675"/>
            <a:ext cx="47513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0">
                <a:solidFill>
                  <a:srgbClr val="FF0000"/>
                </a:solidFill>
                <a:ea typeface="华文新魏" pitchFamily="2" charset="-122"/>
              </a:rPr>
              <a:t>这一个滴水的龙头一天大概浪费多少水呢？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395288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288" y="1341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032000" y="1589088"/>
            <a:ext cx="445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ea typeface="华文新魏" pitchFamily="2" charset="-122"/>
              </a:rPr>
              <a:t>一个漏水水龙头漏水情况统计表</a:t>
            </a:r>
          </a:p>
        </p:txBody>
      </p:sp>
      <p:graphicFrame>
        <p:nvGraphicFramePr>
          <p:cNvPr id="29714" name="Group 18"/>
          <p:cNvGraphicFramePr>
            <a:graphicFrameLocks noGrp="1"/>
          </p:cNvGraphicFramePr>
          <p:nvPr/>
        </p:nvGraphicFramePr>
        <p:xfrm>
          <a:off x="1908175" y="2349500"/>
          <a:ext cx="5062538" cy="1223963"/>
        </p:xfrm>
        <a:graphic>
          <a:graphicData uri="http://schemas.openxmlformats.org/drawingml/2006/table">
            <a:tbl>
              <a:tblPr/>
              <a:tblGrid>
                <a:gridCol w="2495550"/>
                <a:gridCol w="2566988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时间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分钟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水量（毫升）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761" name="Group 65"/>
          <p:cNvGraphicFramePr>
            <a:graphicFrameLocks noGrp="1"/>
          </p:cNvGraphicFramePr>
          <p:nvPr/>
        </p:nvGraphicFramePr>
        <p:xfrm>
          <a:off x="179388" y="3789363"/>
          <a:ext cx="8640762" cy="2265045"/>
        </p:xfrm>
        <a:graphic>
          <a:graphicData uri="http://schemas.openxmlformats.org/drawingml/2006/table">
            <a:tbl>
              <a:tblPr/>
              <a:tblGrid>
                <a:gridCol w="962025"/>
                <a:gridCol w="957262"/>
                <a:gridCol w="962025"/>
                <a:gridCol w="960438"/>
                <a:gridCol w="957262"/>
                <a:gridCol w="960438"/>
                <a:gridCol w="962025"/>
                <a:gridCol w="957262"/>
                <a:gridCol w="962025"/>
              </a:tblGrid>
              <a:tr h="1076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时间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分钟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小时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4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小时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8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小时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12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小时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16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小时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20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小时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24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小时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4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水量（升）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0.05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60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806575"/>
            <a:ext cx="6697663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同侧圆角矩形 4"/>
          <p:cNvSpPr/>
          <p:nvPr/>
        </p:nvSpPr>
        <p:spPr>
          <a:xfrm>
            <a:off x="395288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288" y="1341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395288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288" y="1341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600200" y="1733550"/>
            <a:ext cx="4451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ea typeface="华文新魏" pitchFamily="2" charset="-122"/>
              </a:rPr>
              <a:t>一个漏水水龙头漏水情况统计表</a:t>
            </a:r>
          </a:p>
        </p:txBody>
      </p:sp>
      <p:graphicFrame>
        <p:nvGraphicFramePr>
          <p:cNvPr id="51226" name="Group 26"/>
          <p:cNvGraphicFramePr>
            <a:graphicFrameLocks noGrp="1"/>
          </p:cNvGraphicFramePr>
          <p:nvPr/>
        </p:nvGraphicFramePr>
        <p:xfrm>
          <a:off x="395288" y="2492375"/>
          <a:ext cx="7921625" cy="1655763"/>
        </p:xfrm>
        <a:graphic>
          <a:graphicData uri="http://schemas.openxmlformats.org/drawingml/2006/table">
            <a:tbl>
              <a:tblPr/>
              <a:tblGrid>
                <a:gridCol w="1981200"/>
                <a:gridCol w="1979612"/>
                <a:gridCol w="1981200"/>
                <a:gridCol w="1979613"/>
              </a:tblGrid>
              <a:tr h="8286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时间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小时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24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小时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70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水量（升）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26280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27" name="Text Box 27"/>
          <p:cNvSpPr txBox="1">
            <a:spLocks noChangeArrowheads="1"/>
          </p:cNvSpPr>
          <p:nvPr/>
        </p:nvSpPr>
        <p:spPr bwMode="auto">
          <a:xfrm>
            <a:off x="663575" y="4470400"/>
            <a:ext cx="74993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1000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升是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立方米，</a:t>
            </a:r>
          </a:p>
          <a:p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想一想，一个水龙头一年大约浪费了多少立方米的水？</a:t>
            </a:r>
          </a:p>
        </p:txBody>
      </p:sp>
      <p:sp>
        <p:nvSpPr>
          <p:cNvPr id="51228" name="Text Box 28"/>
          <p:cNvSpPr txBox="1">
            <a:spLocks noChangeArrowheads="1"/>
          </p:cNvSpPr>
          <p:nvPr/>
        </p:nvSpPr>
        <p:spPr bwMode="auto">
          <a:xfrm>
            <a:off x="1311275" y="5648325"/>
            <a:ext cx="3390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26280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升≈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26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立方米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455738" y="2192338"/>
            <a:ext cx="5924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一天浪费的水有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72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升。可以装几桶？</a:t>
            </a:r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3429000"/>
            <a:ext cx="20859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6" name="AutoShape 6"/>
          <p:cNvSpPr>
            <a:spLocks noChangeArrowheads="1"/>
          </p:cNvSpPr>
          <p:nvPr/>
        </p:nvSpPr>
        <p:spPr bwMode="auto">
          <a:xfrm>
            <a:off x="3779838" y="3789363"/>
            <a:ext cx="3744912" cy="1655762"/>
          </a:xfrm>
          <a:prstGeom prst="flowChartPredefinedProcess">
            <a:avLst/>
          </a:prstGeom>
          <a:solidFill>
            <a:schemeClr val="bg2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可以装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桶多。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341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747" name="Rectangle 71"/>
          <p:cNvSpPr>
            <a:spLocks noChangeArrowheads="1"/>
          </p:cNvSpPr>
          <p:nvPr/>
        </p:nvSpPr>
        <p:spPr bwMode="auto">
          <a:xfrm>
            <a:off x="5724525" y="3195638"/>
            <a:ext cx="9144000" cy="0"/>
          </a:xfrm>
          <a:prstGeom prst="rect">
            <a:avLst/>
          </a:prstGeom>
          <a:solidFill>
            <a:srgbClr val="33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b="0"/>
          </a:p>
        </p:txBody>
      </p:sp>
      <p:sp>
        <p:nvSpPr>
          <p:cNvPr id="31749" name="Text Box 2"/>
          <p:cNvSpPr txBox="1">
            <a:spLocks noChangeArrowheads="1"/>
          </p:cNvSpPr>
          <p:nvPr/>
        </p:nvSpPr>
        <p:spPr bwMode="auto">
          <a:xfrm>
            <a:off x="2916238" y="1412875"/>
            <a:ext cx="1079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1750" name="Text Box 3"/>
          <p:cNvSpPr txBox="1">
            <a:spLocks noChangeArrowheads="1"/>
          </p:cNvSpPr>
          <p:nvPr/>
        </p:nvSpPr>
        <p:spPr bwMode="auto">
          <a:xfrm>
            <a:off x="3563938" y="1125538"/>
            <a:ext cx="2303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华文新魏" pitchFamily="2" charset="-122"/>
                <a:ea typeface="华文新魏" pitchFamily="2" charset="-122"/>
              </a:rPr>
              <a:t>实践活动</a:t>
            </a:r>
          </a:p>
        </p:txBody>
      </p:sp>
      <p:sp>
        <p:nvSpPr>
          <p:cNvPr id="31751" name="Text Box 4"/>
          <p:cNvSpPr txBox="1">
            <a:spLocks noChangeArrowheads="1"/>
          </p:cNvSpPr>
          <p:nvPr/>
        </p:nvSpPr>
        <p:spPr bwMode="auto">
          <a:xfrm>
            <a:off x="2555875" y="4581525"/>
            <a:ext cx="1512888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滴水量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 时  间</a:t>
            </a:r>
          </a:p>
          <a:p>
            <a:pPr>
              <a:spcBef>
                <a:spcPct val="50000"/>
              </a:spcBef>
            </a:pPr>
            <a:endParaRPr lang="en-US" altLang="zh-CN" sz="2800" u="sng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1752" name="Line 5"/>
          <p:cNvSpPr>
            <a:spLocks noChangeShapeType="1"/>
          </p:cNvSpPr>
          <p:nvPr/>
        </p:nvSpPr>
        <p:spPr bwMode="auto">
          <a:xfrm>
            <a:off x="2700338" y="5229225"/>
            <a:ext cx="9350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3" name="Text Box 6"/>
          <p:cNvSpPr txBox="1">
            <a:spLocks noChangeArrowheads="1"/>
          </p:cNvSpPr>
          <p:nvPr/>
        </p:nvSpPr>
        <p:spPr bwMode="auto">
          <a:xfrm>
            <a:off x="3779838" y="4941888"/>
            <a:ext cx="25923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= 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滴水速度</a:t>
            </a:r>
          </a:p>
        </p:txBody>
      </p:sp>
      <p:graphicFrame>
        <p:nvGraphicFramePr>
          <p:cNvPr id="12295" name="Group 7"/>
          <p:cNvGraphicFramePr>
            <a:graphicFrameLocks noGrp="1"/>
          </p:cNvGraphicFramePr>
          <p:nvPr/>
        </p:nvGraphicFramePr>
        <p:xfrm>
          <a:off x="611188" y="2565400"/>
          <a:ext cx="8208962" cy="1657350"/>
        </p:xfrm>
        <a:graphic>
          <a:graphicData uri="http://schemas.openxmlformats.org/drawingml/2006/table">
            <a:tbl>
              <a:tblPr/>
              <a:tblGrid>
                <a:gridCol w="1081087"/>
                <a:gridCol w="1511300"/>
                <a:gridCol w="1728788"/>
                <a:gridCol w="1511300"/>
                <a:gridCol w="2376487"/>
              </a:tblGrid>
              <a:tr h="835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滴水量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毫升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毫升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 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升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                 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立方米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时间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分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)</a:t>
                      </a: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１ 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分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)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60  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分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1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时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</a:rPr>
                        <a:t>60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Arial" charset="0"/>
                        </a:rPr>
                        <a:t>X24  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Arial" charset="0"/>
                        </a:rPr>
                        <a:t>分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Arial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Arial" charset="0"/>
                        </a:rPr>
                        <a:t>1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Arial" charset="0"/>
                        </a:rPr>
                        <a:t>日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Arial" charset="0"/>
                        </a:rPr>
                        <a:t>60X24X365  (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Arial" charset="0"/>
                        </a:rPr>
                        <a:t>分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Arial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Arial" charset="0"/>
                        </a:rPr>
                        <a:t>1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新魏" pitchFamily="2" charset="-122"/>
                          <a:ea typeface="华文新魏" pitchFamily="2" charset="-122"/>
                          <a:cs typeface="Arial" charset="0"/>
                        </a:rPr>
                        <a:t>年</a:t>
                      </a:r>
                    </a:p>
                  </a:txBody>
                  <a:tcPr marL="90000" marR="90000" marT="46800" marB="468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774" name="Text Box 27"/>
          <p:cNvSpPr txBox="1">
            <a:spLocks noChangeArrowheads="1"/>
          </p:cNvSpPr>
          <p:nvPr/>
        </p:nvSpPr>
        <p:spPr bwMode="auto">
          <a:xfrm>
            <a:off x="466725" y="1773238"/>
            <a:ext cx="3276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实验测量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1775" name="TextBox1" r:id="rId2" imgW="790560" imgH="428760"/>
        </mc:Choice>
        <mc:Fallback>
          <p:control name="TextBox1" r:id="rId2" imgW="790560" imgH="428760">
            <p:pic>
              <p:nvPicPr>
                <p:cNvPr id="0" name="TextBox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92275" y="2781300"/>
                  <a:ext cx="792163" cy="4318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776" name="TextBox2" r:id="rId3" imgW="1009800" imgH="428760"/>
        </mc:Choice>
        <mc:Fallback>
          <p:control name="TextBox2" r:id="rId3" imgW="1009800" imgH="428760">
            <p:pic>
              <p:nvPicPr>
                <p:cNvPr id="0" name="TextBox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03575" y="2781300"/>
                  <a:ext cx="1008063" cy="4318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777" name="TextBox3" r:id="rId4" imgW="1076400" imgH="428760"/>
        </mc:Choice>
        <mc:Fallback>
          <p:control name="TextBox3" r:id="rId4" imgW="1076400" imgH="428760">
            <p:pic>
              <p:nvPicPr>
                <p:cNvPr id="0" name="TextBox3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32363" y="2781300"/>
                  <a:ext cx="1079500" cy="4318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31778" name="TextBox4" r:id="rId5" imgW="1371600" imgH="428760"/>
        </mc:Choice>
        <mc:Fallback>
          <p:control name="TextBox4" r:id="rId5" imgW="1371600" imgH="428760">
            <p:pic>
              <p:nvPicPr>
                <p:cNvPr id="0" name="TextBox4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443663" y="2781300"/>
                  <a:ext cx="1368425" cy="431800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908175" y="2947988"/>
            <a:ext cx="51847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0" dirty="0">
                <a:latin typeface="华文新魏" pitchFamily="2" charset="-122"/>
                <a:ea typeface="华文新魏" pitchFamily="2" charset="-122"/>
                <a:cs typeface="方正大标宋简体"/>
              </a:rPr>
              <a:t>六年级</a:t>
            </a:r>
            <a:r>
              <a:rPr lang="en-US" altLang="zh-CN" sz="4400" b="0" dirty="0">
                <a:latin typeface="华文新魏" pitchFamily="2" charset="-122"/>
                <a:ea typeface="华文新魏" pitchFamily="2" charset="-122"/>
                <a:cs typeface="方正大标宋简体"/>
              </a:rPr>
              <a:t>  </a:t>
            </a:r>
            <a:r>
              <a:rPr lang="zh-CN" altLang="en-US" sz="4400" b="0" dirty="0" smtClean="0">
                <a:latin typeface="华文新魏" pitchFamily="2" charset="-122"/>
                <a:ea typeface="华文新魏" pitchFamily="2" charset="-122"/>
                <a:cs typeface="方正大标宋简体"/>
              </a:rPr>
              <a:t>数</a:t>
            </a:r>
            <a:r>
              <a:rPr lang="zh-CN" altLang="en-US" sz="4400" b="0" dirty="0">
                <a:latin typeface="华文新魏" pitchFamily="2" charset="-122"/>
                <a:ea typeface="华文新魏" pitchFamily="2" charset="-122"/>
                <a:cs typeface="方正大标宋简体"/>
              </a:rPr>
              <a:t>学 </a:t>
            </a:r>
            <a:r>
              <a:rPr lang="zh-CN" altLang="en-US" sz="4400" b="0" dirty="0" smtClean="0">
                <a:latin typeface="华文新魏" pitchFamily="2" charset="-122"/>
                <a:ea typeface="华文新魏" pitchFamily="2" charset="-122"/>
                <a:cs typeface="方正大标宋简体"/>
              </a:rPr>
              <a:t>下</a:t>
            </a:r>
            <a:r>
              <a:rPr lang="zh-CN" altLang="en-US" sz="4400" b="0" dirty="0">
                <a:latin typeface="华文新魏" pitchFamily="2" charset="-122"/>
                <a:ea typeface="华文新魏" pitchFamily="2" charset="-122"/>
                <a:cs typeface="方正大标宋简体"/>
              </a:rPr>
              <a:t>册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348038" y="1844675"/>
            <a:ext cx="2286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>
                <a:latin typeface="华文新魏" pitchFamily="2" charset="-122"/>
                <a:ea typeface="华文新魏" pitchFamily="2" charset="-122"/>
              </a:rPr>
              <a:t>冀教版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1511300" y="2852738"/>
            <a:ext cx="61214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684213" y="1844675"/>
            <a:ext cx="780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>
                <a:ea typeface="华文新魏" pitchFamily="2" charset="-122"/>
              </a:rPr>
              <a:t>小明一次刷牙的用水量相当于小刚多少欠刷牙的用水量？</a:t>
            </a:r>
          </a:p>
        </p:txBody>
      </p:sp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3789363"/>
            <a:ext cx="10668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1547813" y="2636838"/>
            <a:ext cx="3529012" cy="1079500"/>
          </a:xfrm>
          <a:prstGeom prst="wedgeRoundRectCallout">
            <a:avLst>
              <a:gd name="adj1" fmla="val -45500"/>
              <a:gd name="adj2" fmla="val 92060"/>
              <a:gd name="adj3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>
                <a:latin typeface="华文新魏" pitchFamily="2" charset="-122"/>
                <a:ea typeface="华文新魏" pitchFamily="2" charset="-122"/>
              </a:rPr>
              <a:t>小明刷牙时，不间断放水</a:t>
            </a:r>
            <a:r>
              <a:rPr lang="en-US" altLang="zh-CN">
                <a:latin typeface="华文新魏" pitchFamily="2" charset="-122"/>
                <a:ea typeface="华文新魏" pitchFamily="2" charset="-122"/>
              </a:rPr>
              <a:t>30</a:t>
            </a:r>
            <a:r>
              <a:rPr lang="zh-CN" altLang="en-US">
                <a:latin typeface="华文新魏" pitchFamily="2" charset="-122"/>
                <a:ea typeface="华文新魏" pitchFamily="2" charset="-122"/>
              </a:rPr>
              <a:t>秒，用水约</a:t>
            </a:r>
            <a:r>
              <a:rPr lang="en-US" altLang="zh-CN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>
                <a:latin typeface="华文新魏" pitchFamily="2" charset="-122"/>
                <a:ea typeface="华文新魏" pitchFamily="2" charset="-122"/>
              </a:rPr>
              <a:t>升。</a:t>
            </a:r>
          </a:p>
        </p:txBody>
      </p:sp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288" y="4437063"/>
            <a:ext cx="11525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2232" name="AutoShape 8"/>
          <p:cNvSpPr>
            <a:spLocks noChangeArrowheads="1"/>
          </p:cNvSpPr>
          <p:nvPr/>
        </p:nvSpPr>
        <p:spPr bwMode="auto">
          <a:xfrm>
            <a:off x="3995738" y="3789363"/>
            <a:ext cx="3384550" cy="1008062"/>
          </a:xfrm>
          <a:prstGeom prst="wedgeRoundRectCallout">
            <a:avLst>
              <a:gd name="adj1" fmla="val 58676"/>
              <a:gd name="adj2" fmla="val 63542"/>
              <a:gd name="adj3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>
                <a:latin typeface="华文新魏" pitchFamily="2" charset="-122"/>
                <a:ea typeface="华文新魏" pitchFamily="2" charset="-122"/>
              </a:rPr>
              <a:t>小刚用口杯接水刷牙，需要</a:t>
            </a:r>
            <a:r>
              <a:rPr lang="en-US" altLang="zh-CN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>
                <a:latin typeface="华文新魏" pitchFamily="2" charset="-122"/>
                <a:ea typeface="华文新魏" pitchFamily="2" charset="-122"/>
              </a:rPr>
              <a:t>口杯水，每杯用水约</a:t>
            </a:r>
            <a:r>
              <a:rPr lang="en-US" altLang="zh-CN">
                <a:latin typeface="华文新魏" pitchFamily="2" charset="-122"/>
                <a:ea typeface="华文新魏" pitchFamily="2" charset="-122"/>
              </a:rPr>
              <a:t>0.2</a:t>
            </a:r>
            <a:r>
              <a:rPr lang="zh-CN" altLang="en-US">
                <a:latin typeface="华文新魏" pitchFamily="2" charset="-122"/>
                <a:ea typeface="华文新魏" pitchFamily="2" charset="-122"/>
              </a:rPr>
              <a:t>升。</a:t>
            </a: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2535238" y="5464175"/>
            <a:ext cx="3405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6÷</a:t>
            </a:r>
            <a:r>
              <a:rPr lang="zh-CN" altLang="en-US" sz="2400">
                <a:solidFill>
                  <a:srgbClr val="FF0000"/>
                </a:solidFill>
              </a:rPr>
              <a:t>（</a:t>
            </a:r>
            <a:r>
              <a:rPr lang="en-US" altLang="zh-CN" sz="2400">
                <a:solidFill>
                  <a:srgbClr val="FF0000"/>
                </a:solidFill>
              </a:rPr>
              <a:t>0.2×3)=10</a:t>
            </a:r>
            <a:r>
              <a:rPr lang="zh-CN" altLang="en-US" sz="2400">
                <a:solidFill>
                  <a:srgbClr val="FF0000"/>
                </a:solidFill>
              </a:rPr>
              <a:t>（次）</a:t>
            </a:r>
          </a:p>
        </p:txBody>
      </p:sp>
      <p:sp>
        <p:nvSpPr>
          <p:cNvPr id="5" name="同侧圆角矩形 4"/>
          <p:cNvSpPr/>
          <p:nvPr/>
        </p:nvSpPr>
        <p:spPr>
          <a:xfrm>
            <a:off x="395288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学以致用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288" y="1341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395288" y="765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学以致用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288" y="1341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900113" y="1700213"/>
            <a:ext cx="72739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如果采用节水刷牙的方式，一个三口之家，按每人每日刷牙两次算，那么每月（</a:t>
            </a: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30</a:t>
            </a:r>
            <a:r>
              <a:rPr lang="zh-CN" altLang="en-US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天计算）可节水多少升？大约可以装多少桶？</a:t>
            </a:r>
          </a:p>
        </p:txBody>
      </p:sp>
      <p:pic>
        <p:nvPicPr>
          <p:cNvPr id="542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3789363"/>
            <a:ext cx="1066800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80" name="AutoShape 8"/>
          <p:cNvSpPr>
            <a:spLocks noChangeArrowheads="1"/>
          </p:cNvSpPr>
          <p:nvPr/>
        </p:nvSpPr>
        <p:spPr bwMode="auto">
          <a:xfrm>
            <a:off x="1547813" y="2636838"/>
            <a:ext cx="3529012" cy="1079500"/>
          </a:xfrm>
          <a:prstGeom prst="wedgeRoundRectCallout">
            <a:avLst>
              <a:gd name="adj1" fmla="val -45500"/>
              <a:gd name="adj2" fmla="val 92060"/>
              <a:gd name="adj3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>
                <a:latin typeface="华文新魏" pitchFamily="2" charset="-122"/>
                <a:ea typeface="华文新魏" pitchFamily="2" charset="-122"/>
              </a:rPr>
              <a:t>小明刷牙时，不间断放水</a:t>
            </a:r>
            <a:r>
              <a:rPr lang="en-US" altLang="zh-CN">
                <a:latin typeface="华文新魏" pitchFamily="2" charset="-122"/>
                <a:ea typeface="华文新魏" pitchFamily="2" charset="-122"/>
              </a:rPr>
              <a:t>30</a:t>
            </a:r>
            <a:r>
              <a:rPr lang="zh-CN" altLang="en-US">
                <a:latin typeface="华文新魏" pitchFamily="2" charset="-122"/>
                <a:ea typeface="华文新魏" pitchFamily="2" charset="-122"/>
              </a:rPr>
              <a:t>秒，用水约</a:t>
            </a:r>
            <a:r>
              <a:rPr lang="en-US" altLang="zh-CN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>
                <a:latin typeface="华文新魏" pitchFamily="2" charset="-122"/>
                <a:ea typeface="华文新魏" pitchFamily="2" charset="-122"/>
              </a:rPr>
              <a:t>升。</a:t>
            </a:r>
          </a:p>
        </p:txBody>
      </p:sp>
      <p:pic>
        <p:nvPicPr>
          <p:cNvPr id="5428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288" y="4437063"/>
            <a:ext cx="11525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82" name="AutoShape 10"/>
          <p:cNvSpPr>
            <a:spLocks noChangeArrowheads="1"/>
          </p:cNvSpPr>
          <p:nvPr/>
        </p:nvSpPr>
        <p:spPr bwMode="auto">
          <a:xfrm>
            <a:off x="3995738" y="3789363"/>
            <a:ext cx="3384550" cy="1008062"/>
          </a:xfrm>
          <a:prstGeom prst="wedgeRoundRectCallout">
            <a:avLst>
              <a:gd name="adj1" fmla="val 58676"/>
              <a:gd name="adj2" fmla="val 63542"/>
              <a:gd name="adj3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>
                <a:latin typeface="华文新魏" pitchFamily="2" charset="-122"/>
                <a:ea typeface="华文新魏" pitchFamily="2" charset="-122"/>
              </a:rPr>
              <a:t>小刚用口杯接水刷牙，需要</a:t>
            </a:r>
            <a:r>
              <a:rPr lang="en-US" altLang="zh-CN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>
                <a:latin typeface="华文新魏" pitchFamily="2" charset="-122"/>
                <a:ea typeface="华文新魏" pitchFamily="2" charset="-122"/>
              </a:rPr>
              <a:t>口杯水，每杯用水约</a:t>
            </a:r>
            <a:r>
              <a:rPr lang="en-US" altLang="zh-CN">
                <a:latin typeface="华文新魏" pitchFamily="2" charset="-122"/>
                <a:ea typeface="华文新魏" pitchFamily="2" charset="-122"/>
              </a:rPr>
              <a:t>0.2</a:t>
            </a:r>
            <a:r>
              <a:rPr lang="zh-CN" altLang="en-US">
                <a:latin typeface="华文新魏" pitchFamily="2" charset="-122"/>
                <a:ea typeface="华文新魏" pitchFamily="2" charset="-122"/>
              </a:rPr>
              <a:t>升。</a:t>
            </a:r>
          </a:p>
        </p:txBody>
      </p:sp>
      <p:pic>
        <p:nvPicPr>
          <p:cNvPr id="54283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488" y="2492375"/>
            <a:ext cx="11668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1671638" y="5237163"/>
            <a:ext cx="3867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6-0.6)×2×3×30=972</a:t>
            </a:r>
            <a:r>
              <a:rPr lang="zh-CN" altLang="en-US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（升）</a:t>
            </a:r>
          </a:p>
          <a:p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972÷20≈49</a:t>
            </a:r>
            <a:r>
              <a:rPr lang="zh-CN" altLang="en-US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（桶）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学以致用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84213" y="2565400"/>
            <a:ext cx="777557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学校水龙头共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( </a:t>
            </a:r>
            <a:r>
              <a:rPr lang="en-US" altLang="zh-CN" sz="2800" dirty="0" smtClean="0">
                <a:latin typeface="华文新魏" pitchFamily="2" charset="-122"/>
                <a:ea typeface="华文新魏" pitchFamily="2" charset="-122"/>
              </a:rPr>
              <a:t>            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个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北京市水价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(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            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)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/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立方米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如果学校里的每个水龙头按这个速度滴水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算一算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学校每年应多支付多少元水费？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419475" y="2565400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110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732588" y="2565400"/>
            <a:ext cx="10271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3.70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76470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学以致用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340967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772" name="Rectangle 2"/>
          <p:cNvSpPr>
            <a:spLocks noChangeArrowheads="1"/>
          </p:cNvSpPr>
          <p:nvPr/>
        </p:nvSpPr>
        <p:spPr bwMode="auto">
          <a:xfrm>
            <a:off x="755650" y="1411288"/>
            <a:ext cx="5257800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节水措施：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、节约用水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随手关紧水龙头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32773" name="Rectangle 3"/>
          <p:cNvSpPr>
            <a:spLocks noChangeArrowheads="1"/>
          </p:cNvSpPr>
          <p:nvPr/>
        </p:nvSpPr>
        <p:spPr bwMode="auto">
          <a:xfrm>
            <a:off x="684213" y="5635625"/>
            <a:ext cx="5845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５、积极向身边的人宣讲环保知识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32774" name="Rectangle 4"/>
          <p:cNvSpPr>
            <a:spLocks noChangeArrowheads="1"/>
          </p:cNvSpPr>
          <p:nvPr/>
        </p:nvSpPr>
        <p:spPr bwMode="auto">
          <a:xfrm>
            <a:off x="684213" y="3427413"/>
            <a:ext cx="714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３、洗澡用淋浴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而且最好用喷水量小的喷头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32775" name="Rectangle 5"/>
          <p:cNvSpPr>
            <a:spLocks noChangeArrowheads="1"/>
          </p:cNvSpPr>
          <p:nvPr/>
        </p:nvSpPr>
        <p:spPr bwMode="auto">
          <a:xfrm>
            <a:off x="396875" y="2855913"/>
            <a:ext cx="891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２、刷牙洗脸时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尽量用杯子和盆子装水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不让水哗啦啦地流走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  <p:sp>
        <p:nvSpPr>
          <p:cNvPr id="32776" name="Rectangle 6"/>
          <p:cNvSpPr>
            <a:spLocks noChangeArrowheads="1"/>
          </p:cNvSpPr>
          <p:nvPr/>
        </p:nvSpPr>
        <p:spPr bwMode="auto">
          <a:xfrm>
            <a:off x="684213" y="4035425"/>
            <a:ext cx="8686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４、请做到一水多用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不要浪费一滴水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如：掏米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洗菜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洗衣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服用过的水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可用桶接着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进行第二次利  用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如浇花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冲洗 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厕所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拖地等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学以致用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843" name="AutoShape 1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881938" y="7678738"/>
            <a:ext cx="504825" cy="288925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66725" y="1644650"/>
            <a:ext cx="8497888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洗衣节水 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　　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）洗衣机洗少量衣服时，水位定得太高，衣服在高水里飘来飘去，互相之间缺少摩擦，反而洗不干净，还浪费水。（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）衣服太少不洗，等多了以后集中起来洗，也是省水的办法。（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）如果将漂洗的水留下来做下一批衣服的洗涤水用，一次可以省下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30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40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升清水。 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＊洗澡节水 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　　用喷头淋浴：（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）学会调节冷热水比例。（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）不要将喷头的水自始至终地开着，更不应敞开着。（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）尽可能先从头到脚淋湿一下，然后全身涂肥皂搓洗，最后一次冲洗干净。不要单独洗头、洗上身、洗下身和脚。（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）洗澡要专心致志，抓紧时间，不要悠然自得，或边聊边洗。要记住：时间就是水！（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）不要利用洗澡的机会</a:t>
            </a:r>
            <a:r>
              <a:rPr kumimoji="1" lang="zh-CN" altLang="en-US" sz="2000">
                <a:solidFill>
                  <a:srgbClr val="660066"/>
                </a:solidFill>
                <a:latin typeface="Times New Roman"/>
                <a:ea typeface="华文新魏" pitchFamily="2" charset="-122"/>
              </a:rPr>
              <a:t>“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顺便</a:t>
            </a:r>
            <a:r>
              <a:rPr kumimoji="1" lang="zh-CN" altLang="en-US" sz="2000">
                <a:solidFill>
                  <a:srgbClr val="660066"/>
                </a:solidFill>
                <a:latin typeface="Times New Roman"/>
                <a:ea typeface="华文新魏" pitchFamily="2" charset="-122"/>
              </a:rPr>
              <a:t>”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洗衣服、鞋子。在澡盆洗澡，要注意：放水不要满，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／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－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／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盆足够用了。 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学以致用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68313" y="1412875"/>
            <a:ext cx="78486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＊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厕所节水 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　　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）你如果觉得厕所的水箱过大，可以在水箱里竖放一块砖头或一只装满水的大可乐瓶，以减少每一次的冲水量。但须注意，砖头或可乐瓶不要妨碍水箱部件的运动。（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）水箱漏水总是最多，进水口止水橡皮不严，灌水不止，水满以后就从溢流孔流走；出水口止水橡皮不严，就不停流走水，进水管不停地进水。（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）用收集的家庭废水冲厕所，可以一水多用，节约清水。（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）垃圾不论大小、粗细，都应从垃圾通道清除，而不要从厕所用水来冲。 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一水多用 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　　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）洗脸水用后可以洗脚，然后冲厕所。（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）家中应预备一个收集废水的大桶，它完全可以保证冲厕所需要的水量。（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）淘米水、煮过面条的水，用来洗碗筷，去油又节水。（</a:t>
            </a:r>
            <a:r>
              <a:rPr kumimoji="1" lang="en-US" altLang="zh-CN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）养鱼的水浇花，能促进花木生长。 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000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83016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课堂小结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406426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7891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4652963"/>
            <a:ext cx="2030413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WordArt 7"/>
          <p:cNvSpPr>
            <a:spLocks noChangeArrowheads="1" noChangeShapeType="1" noTextEdit="1"/>
          </p:cNvSpPr>
          <p:nvPr/>
        </p:nvSpPr>
        <p:spPr bwMode="auto">
          <a:xfrm>
            <a:off x="1835150" y="2420938"/>
            <a:ext cx="4679950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华文新魏"/>
                <a:ea typeface="华文新魏"/>
              </a:rPr>
              <a:t>今天你都收获了什么？</a:t>
            </a:r>
          </a:p>
        </p:txBody>
      </p:sp>
      <p:sp>
        <p:nvSpPr>
          <p:cNvPr id="37893" name="Text Box 7"/>
          <p:cNvSpPr txBox="1">
            <a:spLocks noChangeArrowheads="1"/>
          </p:cNvSpPr>
          <p:nvPr/>
        </p:nvSpPr>
        <p:spPr bwMode="auto">
          <a:xfrm>
            <a:off x="1763713" y="3716338"/>
            <a:ext cx="439261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Garamond" pitchFamily="18" charset="0"/>
                <a:ea typeface="华文新魏" pitchFamily="2" charset="-122"/>
              </a:rPr>
              <a:t>通过这节课学习，我们知道了不能浪费水资源，要节约用水。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875" y="1155700"/>
            <a:ext cx="5184775" cy="76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40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MingLiU-ExtB"/>
              </a:rPr>
              <a:t>6	</a:t>
            </a:r>
            <a:r>
              <a:rPr kumimoji="1" lang="zh-CN" altLang="en-US" sz="440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MingLiU-ExtB"/>
              </a:rPr>
              <a:t>综合应用</a:t>
            </a:r>
            <a:endParaRPr lang="zh-CN" altLang="en-US" sz="4400" b="0">
              <a:latin typeface="华文新魏" pitchFamily="2" charset="-122"/>
              <a:ea typeface="华文新魏" pitchFamily="2" charset="-122"/>
              <a:cs typeface="MingLiU-ExtB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411760" y="1844824"/>
            <a:ext cx="360040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387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420938"/>
            <a:ext cx="5167312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"/>
          <p:cNvSpPr txBox="1"/>
          <p:nvPr/>
        </p:nvSpPr>
        <p:spPr>
          <a:xfrm>
            <a:off x="3924300" y="3141663"/>
            <a:ext cx="4032250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MingLiU-ExtB"/>
              </a:rPr>
              <a:t>6.12  </a:t>
            </a:r>
            <a:r>
              <a:rPr kumimoji="1" lang="zh-CN" altLang="en-US" sz="28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MingLiU-ExtB"/>
              </a:rPr>
              <a:t>节约</a:t>
            </a:r>
            <a:r>
              <a:rPr kumimoji="1" lang="zh-CN" altLang="en-US" sz="2800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MingLiU-ExtB"/>
              </a:rPr>
              <a:t>水资源</a:t>
            </a:r>
            <a:endParaRPr lang="zh-CN" altLang="en-US" sz="2800" b="0" dirty="0">
              <a:latin typeface="华文新魏" pitchFamily="2" charset="-122"/>
              <a:ea typeface="华文新魏" pitchFamily="2" charset="-122"/>
              <a:cs typeface="MingLiU-Ext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0"/>
          <p:cNvGrpSpPr>
            <a:grpSpLocks/>
          </p:cNvGrpSpPr>
          <p:nvPr/>
        </p:nvGrpSpPr>
        <p:grpSpPr bwMode="auto">
          <a:xfrm>
            <a:off x="299939" y="836713"/>
            <a:ext cx="2255837" cy="647601"/>
            <a:chOff x="418169" y="1714339"/>
            <a:chExt cx="2256668" cy="648845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418169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14339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 pitchFamily="2" charset="-122"/>
                </a:rPr>
                <a:t>学习目标</a:t>
              </a:r>
            </a:p>
          </p:txBody>
        </p:sp>
      </p:grpSp>
      <p:pic>
        <p:nvPicPr>
          <p:cNvPr id="1741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488" y="4797425"/>
            <a:ext cx="2120900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684213" y="1989138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dirty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684213" y="3284984"/>
            <a:ext cx="1295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85800" indent="-685800" algn="ctr">
              <a:buClr>
                <a:srgbClr val="FF0000"/>
              </a:buClr>
              <a:buSzPct val="105000"/>
              <a:buFont typeface="Wingdings" pitchFamily="2" charset="2"/>
              <a:buChar char="l"/>
            </a:pPr>
            <a:r>
              <a:rPr lang="zh-CN" altLang="en-US" sz="5400" dirty="0"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17413" name="Text Box 10"/>
          <p:cNvSpPr txBox="1">
            <a:spLocks noChangeArrowheads="1"/>
          </p:cNvSpPr>
          <p:nvPr/>
        </p:nvSpPr>
        <p:spPr bwMode="auto">
          <a:xfrm>
            <a:off x="2051050" y="2276475"/>
            <a:ext cx="5329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0"/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1619250" y="2205038"/>
            <a:ext cx="6625158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en-US" altLang="zh-CN" sz="2800" b="0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2800" b="0" dirty="0">
                <a:latin typeface="华文新魏" pitchFamily="2" charset="-122"/>
                <a:ea typeface="华文新魏" pitchFamily="2" charset="-122"/>
              </a:rPr>
              <a:t>让同学们通过阅读用数表达的信息以及实验和计算，体会数据对于分析和解决问题的作用。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en-US" altLang="zh-CN" sz="2800" b="0" dirty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2800" b="0" dirty="0">
                <a:latin typeface="华文新魏" pitchFamily="2" charset="-122"/>
                <a:ea typeface="华文新魏" pitchFamily="2" charset="-122"/>
              </a:rPr>
              <a:t>感受节约和保护人类生存资源的意义。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10"/>
          <p:cNvGrpSpPr>
            <a:grpSpLocks/>
          </p:cNvGrpSpPr>
          <p:nvPr/>
        </p:nvGrpSpPr>
        <p:grpSpPr bwMode="auto">
          <a:xfrm>
            <a:off x="299939" y="764705"/>
            <a:ext cx="2255837" cy="654421"/>
            <a:chOff x="418169" y="1642192"/>
            <a:chExt cx="2256668" cy="65567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418169" y="2291508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642192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 pitchFamily="2" charset="-122"/>
                </a:rPr>
                <a:t>情景导入</a:t>
              </a:r>
            </a:p>
          </p:txBody>
        </p:sp>
      </p:grp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916113"/>
            <a:ext cx="7105650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10"/>
          <p:cNvGrpSpPr>
            <a:grpSpLocks/>
          </p:cNvGrpSpPr>
          <p:nvPr/>
        </p:nvGrpSpPr>
        <p:grpSpPr bwMode="auto">
          <a:xfrm>
            <a:off x="299939" y="764705"/>
            <a:ext cx="2255837" cy="654421"/>
            <a:chOff x="418169" y="1642192"/>
            <a:chExt cx="2256668" cy="65567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418169" y="2291508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13801" y="1642192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dirty="0">
                  <a:solidFill>
                    <a:srgbClr val="000000"/>
                  </a:solidFill>
                  <a:latin typeface="华文新魏" pitchFamily="2" charset="-122"/>
                  <a:ea typeface="华文新魏" pitchFamily="2" charset="-122"/>
                  <a:cs typeface="黑体" pitchFamily="2" charset="-122"/>
                </a:rPr>
                <a:t>探索新知</a:t>
              </a:r>
            </a:p>
          </p:txBody>
        </p:sp>
      </p:grp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276475"/>
            <a:ext cx="188595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2843213" y="3141663"/>
            <a:ext cx="4756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ea typeface="华文新魏" pitchFamily="2" charset="-122"/>
              </a:rPr>
              <a:t>取之不尽，用之不不竭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76470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340967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916113"/>
            <a:ext cx="3124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2133600"/>
            <a:ext cx="481965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611188" y="5229225"/>
            <a:ext cx="7848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地球表面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70%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的是水，而且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97%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是海洋水。</a:t>
            </a: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淡水资源仅占</a:t>
            </a: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2.5%</a:t>
            </a: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而在这仅有的淡水中，冰川、深层地下水占了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98%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，可直接饮用的水仅占淡水资源的</a:t>
            </a:r>
            <a:r>
              <a:rPr lang="en-US" altLang="zh-CN" sz="2400">
                <a:latin typeface="华文新魏" pitchFamily="2" charset="-122"/>
                <a:ea typeface="华文新魏" pitchFamily="2" charset="-122"/>
              </a:rPr>
              <a:t>0.3%</a:t>
            </a:r>
            <a:r>
              <a:rPr lang="zh-CN" altLang="en-US" sz="240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76470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340967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532" name="Picture 2" descr="62515341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484313"/>
            <a:ext cx="3103562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" descr="20070809_396f30802232c7bfd18c9rTzomQyyGO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4005263"/>
            <a:ext cx="2892425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4" descr="无标题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3933825"/>
            <a:ext cx="2786063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5" descr="20070809_f0d012b879389612a3aaSmWVsvbtZ7N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1628775"/>
            <a:ext cx="295275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76470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0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cs typeface="黑体" pitchFamily="2" charset="-122"/>
              </a:rPr>
              <a:t>典题精讲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340967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556" name="Picture 2" descr="200551792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628775"/>
            <a:ext cx="153987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62515341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3789363"/>
            <a:ext cx="3455987" cy="229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4" descr="705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1196975"/>
            <a:ext cx="156368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5" descr="W02005090555017406817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725" y="4005263"/>
            <a:ext cx="3025775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6" descr="355498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2138" y="1484313"/>
            <a:ext cx="2663825" cy="198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0FF8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0FF8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5724</TotalTime>
  <Words>818</Words>
  <Application>Microsoft Office PowerPoint</Application>
  <PresentationFormat>全屏显示(4:3)</PresentationFormat>
  <Paragraphs>155</Paragraphs>
  <Slides>26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193</cp:revision>
  <dcterms:modified xsi:type="dcterms:W3CDTF">2018-08-09T07:35:02Z</dcterms:modified>
</cp:coreProperties>
</file>